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1"/>
  </p:notesMasterIdLst>
  <p:handoutMasterIdLst>
    <p:handoutMasterId r:id="rId32"/>
  </p:handoutMasterIdLst>
  <p:sldIdLst>
    <p:sldId id="256" r:id="rId2"/>
    <p:sldId id="279" r:id="rId3"/>
    <p:sldId id="281" r:id="rId4"/>
    <p:sldId id="280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00"/>
    <a:srgbClr val="0033CC"/>
    <a:srgbClr val="008000"/>
    <a:srgbClr val="DEF0F2"/>
    <a:srgbClr val="8F0000"/>
    <a:srgbClr val="464646"/>
    <a:srgbClr val="F2E5D0"/>
    <a:srgbClr val="CC99FF"/>
    <a:srgbClr val="99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86386" autoAdjust="0"/>
  </p:normalViewPr>
  <p:slideViewPr>
    <p:cSldViewPr>
      <p:cViewPr varScale="1">
        <p:scale>
          <a:sx n="163" d="100"/>
          <a:sy n="163" d="100"/>
        </p:scale>
        <p:origin x="20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4368" y="17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C4D-AF1D-B244-858F-FC7BB69AC3F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C8AE-DEBD-E641-93E8-ED065F7FB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4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E68D8E-92B9-6647-9C13-3186C5B514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charset="0"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b="1"/>
            </a:lvl1pPr>
          </a:lstStyle>
          <a:p>
            <a:fld id="{91E6F249-8D10-7240-A07E-F66CEC252905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A5FC-E46B-9C44-BC74-948B74CFA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163"/>
            <a:ext cx="20574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163"/>
            <a:ext cx="601980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E3472-7C7E-B14E-BFC5-D45A5C34A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62B2D-F854-104A-9535-9A504E592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3FEEA-E4EA-8B48-84AC-27AA886F7D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6CE3A-7281-7642-9900-6E16427813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CDA5C-119F-CC4B-9649-ABA59C0C1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CE1F-3703-B242-8AD0-B0AC82B28E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6963" y="6248400"/>
            <a:ext cx="21034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SJSU Dept. of Computer Science Fall 2013: October 31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2963" y="6248400"/>
            <a:ext cx="26368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 151: Object-Oriented Design © R. Mak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431D7-A35E-FE4C-978D-A4C1DB31A3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8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4743-FE56-7945-B44C-593C2BC728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85C50-577F-4141-9922-FD2248DB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1163"/>
            <a:ext cx="8229600" cy="6556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8120" y="6248400"/>
            <a:ext cx="548679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516B7F-12E3-114E-9B55-66756E9F7A1D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0"/>
            <a:ext cx="8686800" cy="1143000"/>
            <a:chOff x="176" y="96"/>
            <a:chExt cx="5472" cy="1008"/>
          </a:xfrm>
        </p:grpSpPr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pic>
        <p:nvPicPr>
          <p:cNvPr id="29709" name="Picture 13" descr="SJSU-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097318" y="626360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Computer</a:t>
            </a:r>
            <a:r>
              <a:rPr lang="en-US" sz="1000" baseline="0" dirty="0" smtClean="0"/>
              <a:t> Engineering Dept.</a:t>
            </a:r>
          </a:p>
          <a:p>
            <a:r>
              <a:rPr lang="en-US" sz="1000" baseline="0" dirty="0" smtClean="0"/>
              <a:t>Fall 2017: October </a:t>
            </a:r>
            <a:r>
              <a:rPr lang="en-US" sz="1000" baseline="0" dirty="0" smtClean="0"/>
              <a:t>5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28860" y="6263609"/>
            <a:ext cx="2964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CMPE 135: Object-Oriented</a:t>
            </a:r>
            <a:r>
              <a:rPr lang="en-US" sz="1000" baseline="0" dirty="0" smtClean="0"/>
              <a:t> Analysis and Design</a:t>
            </a:r>
            <a:br>
              <a:rPr lang="en-US" sz="1000" baseline="0" dirty="0" smtClean="0"/>
            </a:br>
            <a:r>
              <a:rPr lang="en-US" sz="1000" baseline="0" dirty="0" smtClean="0"/>
              <a:t>© R. Mak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charset="0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o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jsu.edu/~ma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CMPE 135: Object-Oriented Analysis </a:t>
            </a:r>
            <a:br>
              <a:rPr lang="en-US" altLang="x-none" sz="3200" dirty="0"/>
            </a:br>
            <a:r>
              <a:rPr lang="en-US" altLang="x-none" sz="3200" dirty="0"/>
              <a:t>and </a:t>
            </a:r>
            <a:r>
              <a:rPr lang="en-US" altLang="x-none" sz="3200" dirty="0" smtClean="0"/>
              <a:t>Design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October </a:t>
            </a:r>
            <a:r>
              <a:rPr lang="en-US" sz="2400" dirty="0" smtClean="0"/>
              <a:t>5 </a:t>
            </a:r>
            <a:r>
              <a:rPr lang="en-US" sz="2400" dirty="0" smtClean="0"/>
              <a:t>Class </a:t>
            </a:r>
            <a:r>
              <a:rPr lang="en-US" sz="2400" dirty="0"/>
              <a:t>Meeting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dirty="0"/>
              <a:t>Department of Computer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San Jose State University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 smtClean="0"/>
              <a:t>Fall 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Instructor: Ron Mak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hlinkClick r:id="rId2"/>
              </a:rPr>
              <a:t>www.cs.sjsu.edu/~mak</a:t>
            </a:r>
            <a:endParaRPr lang="en-US" dirty="0"/>
          </a:p>
        </p:txBody>
      </p:sp>
      <p:pic>
        <p:nvPicPr>
          <p:cNvPr id="2053" name="Picture 5" descr="sjsu_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4591050"/>
            <a:ext cx="1096962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E6F249-8D10-7240-A07E-F66CEC2529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 Shot 2015-08-23 at 4.0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40" y="4617707"/>
            <a:ext cx="878610" cy="1188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Interfaces? </a:t>
            </a:r>
            <a:r>
              <a:rPr lang="en-US" i="1" dirty="0" smtClean="0"/>
              <a:t>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3041"/>
            <a:ext cx="8382000" cy="354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93462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Interfaces? </a:t>
            </a:r>
            <a:r>
              <a:rPr lang="en-US" i="1" dirty="0"/>
              <a:t>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929" y="1234464"/>
            <a:ext cx="3130142" cy="5013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15566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Encapsulate What Varies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64" y="1325903"/>
            <a:ext cx="8017471" cy="48722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2419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the Duck 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62" y="1325903"/>
            <a:ext cx="4023316" cy="2945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550" y="1417342"/>
            <a:ext cx="2953616" cy="4709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1473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68" y="2158227"/>
            <a:ext cx="3242007" cy="3465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to an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</a:t>
            </a:r>
            <a:r>
              <a:rPr lang="en-US" u="sng" dirty="0" smtClean="0"/>
              <a:t>abstract</a:t>
            </a:r>
            <a:r>
              <a:rPr lang="en-US" dirty="0" smtClean="0"/>
              <a:t> class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Animal</a:t>
            </a:r>
            <a:r>
              <a:rPr lang="en-US" dirty="0" smtClean="0"/>
              <a:t> has two </a:t>
            </a:r>
            <a:r>
              <a:rPr lang="en-US" u="sng" dirty="0" smtClean="0"/>
              <a:t>concrete</a:t>
            </a:r>
            <a:r>
              <a:rPr lang="en-US" dirty="0" smtClean="0"/>
              <a:t> implementations,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Dog</a:t>
            </a:r>
            <a:r>
              <a:rPr lang="en-US" dirty="0" smtClean="0"/>
              <a:t> and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Cat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Program to an </a:t>
            </a:r>
            <a:r>
              <a:rPr lang="en-US" u="sng" dirty="0" smtClean="0"/>
              <a:t>implementation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4"/>
            <a:endParaRPr lang="en-US" dirty="0" smtClean="0"/>
          </a:p>
          <a:p>
            <a:r>
              <a:rPr lang="en-US" dirty="0" smtClean="0"/>
              <a:t>Program to an </a:t>
            </a:r>
            <a:r>
              <a:rPr lang="en-US" u="sng" dirty="0" smtClean="0"/>
              <a:t>interface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“Program to an interface” </a:t>
            </a:r>
            <a:br>
              <a:rPr lang="en-US" dirty="0" smtClean="0"/>
            </a:br>
            <a:r>
              <a:rPr lang="en-US" dirty="0" smtClean="0"/>
              <a:t>really means “Program to a </a:t>
            </a:r>
            <a:r>
              <a:rPr lang="en-US" u="sng" dirty="0" smtClean="0"/>
              <a:t>superclass</a:t>
            </a:r>
            <a:r>
              <a:rPr lang="en-US" dirty="0" smtClean="0"/>
              <a:t>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63074" y="3027102"/>
            <a:ext cx="2529860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Dog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*d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 new Dog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d-&gt;bark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074" y="4286625"/>
            <a:ext cx="3640740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Animal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*animal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 new Dog();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animal-&gt;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make_sound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9525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the Duck 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3" y="1234464"/>
            <a:ext cx="7839766" cy="4937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1605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64"/>
            <a:ext cx="8229600" cy="4953000"/>
          </a:xfrm>
        </p:spPr>
        <p:txBody>
          <a:bodyPr/>
          <a:lstStyle/>
          <a:p>
            <a:r>
              <a:rPr lang="en-US" dirty="0"/>
              <a:t>With this design, other types of objects can </a:t>
            </a:r>
            <a:r>
              <a:rPr lang="en-US" u="sng" dirty="0"/>
              <a:t>reuse</a:t>
            </a:r>
            <a:r>
              <a:rPr lang="en-US" dirty="0"/>
              <a:t> our fly and quack behaviors because these behaviors are no longer hidden away in our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Duck</a:t>
            </a:r>
            <a:r>
              <a:rPr lang="en-US" dirty="0"/>
              <a:t> </a:t>
            </a:r>
            <a:r>
              <a:rPr lang="en-US" dirty="0" smtClean="0"/>
              <a:t>classes</a:t>
            </a:r>
            <a:r>
              <a:rPr lang="en-US" dirty="0"/>
              <a:t>.</a:t>
            </a:r>
            <a:endParaRPr lang="en-US" dirty="0" smtClean="0"/>
          </a:p>
          <a:p>
            <a:pPr lvl="4"/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can add new behaviors without modifying any of our existing behavior classes or touching any of the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Duck</a:t>
            </a:r>
            <a:r>
              <a:rPr lang="en-US" dirty="0"/>
              <a:t> classes that use flying behaviors</a:t>
            </a:r>
            <a:r>
              <a:rPr lang="en-US" dirty="0" smtClean="0"/>
              <a:t>.</a:t>
            </a:r>
          </a:p>
          <a:p>
            <a:pPr lvl="4"/>
            <a:endParaRPr lang="en-US" dirty="0"/>
          </a:p>
          <a:p>
            <a:r>
              <a:rPr lang="en-US" dirty="0"/>
              <a:t>So we get the benefit of </a:t>
            </a:r>
            <a:r>
              <a:rPr lang="en-US" u="sng" dirty="0" smtClean="0"/>
              <a:t>reuse</a:t>
            </a:r>
            <a:r>
              <a:rPr lang="en-US" dirty="0" smtClean="0"/>
              <a:t> </a:t>
            </a:r>
            <a:r>
              <a:rPr lang="en-US" dirty="0"/>
              <a:t>without all the baggage that comes along with </a:t>
            </a:r>
            <a:r>
              <a:rPr lang="en-US" dirty="0" smtClean="0"/>
              <a:t>inheritance.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 Duck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Duck</a:t>
            </a:r>
            <a:r>
              <a:rPr lang="en-US" dirty="0" smtClean="0"/>
              <a:t> can</a:t>
            </a:r>
            <a:r>
              <a:rPr lang="en-US" dirty="0"/>
              <a:t> </a:t>
            </a:r>
            <a:r>
              <a:rPr lang="en-US" u="sng" dirty="0"/>
              <a:t>delegate</a:t>
            </a:r>
            <a:r>
              <a:rPr lang="en-US" dirty="0"/>
              <a:t> its flying and quacking behavior, instead of using quacking and flying </a:t>
            </a:r>
            <a:r>
              <a:rPr lang="en-US" dirty="0" smtClean="0"/>
              <a:t>member functions defined </a:t>
            </a:r>
            <a:r>
              <a:rPr lang="en-US" dirty="0"/>
              <a:t>in the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Duck</a:t>
            </a:r>
            <a:r>
              <a:rPr lang="en-US" dirty="0"/>
              <a:t> class </a:t>
            </a:r>
            <a:r>
              <a:rPr lang="en-US" dirty="0" smtClean="0"/>
              <a:t>or subclasses.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4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Duck </a:t>
            </a:r>
            <a:r>
              <a:rPr lang="en-US" dirty="0" smtClean="0"/>
              <a:t>Behaviors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17" y="1597348"/>
            <a:ext cx="7772365" cy="27460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173486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Duck Behaviors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66483" y="1417342"/>
            <a:ext cx="401103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QuackBehavior</a:t>
            </a:r>
            <a:endParaRPr lang="en-US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virtual ~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QuackBehavior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{}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virtual void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quack()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 0;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9914" y="3520439"/>
            <a:ext cx="376417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FlyBehavior</a:t>
            </a:r>
            <a:endParaRPr lang="en-US" b="1" dirty="0">
              <a:solidFill>
                <a:srgbClr val="008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virtual ~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FlyBehavior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{}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virtual void </a:t>
            </a:r>
            <a:r>
              <a:rPr lang="en-US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fly()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 0;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390" y="1248065"/>
            <a:ext cx="174592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QuackBehavior.h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6390" y="3392433"/>
            <a:ext cx="142532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FlyBehavior.h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2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Point-Circle-Rectangle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3380" y="1261155"/>
            <a:ext cx="6479659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Point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Point(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x,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) : x(x),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) {}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virtual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~Point() {}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get_x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{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x; }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get_y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{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; }</a:t>
            </a:r>
          </a:p>
          <a:p>
            <a:endParaRPr lang="de-DE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move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dx,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) { x += dx;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+=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de-DE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b="1" dirty="0">
                <a:latin typeface="Courier New" charset="0"/>
                <a:ea typeface="Courier New" charset="0"/>
                <a:cs typeface="Courier New" charset="0"/>
              </a:rPr>
            </a:br>
            <a:endParaRPr lang="de-DE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x,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de-DE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de-DE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4659" y="3920056"/>
            <a:ext cx="6109365" cy="2800767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Circle :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public Point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Circle(Point center,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radius)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: Point(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center.get_x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center.get_y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  radius(radius)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{}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radius;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341" y="1691659"/>
            <a:ext cx="2148345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</a:rPr>
              <a:t>Is there anything 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wrong with this 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code?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7829" y="5851272"/>
            <a:ext cx="302833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A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dirty="0" smtClean="0">
                <a:solidFill>
                  <a:srgbClr val="0033CC"/>
                </a:solidFill>
              </a:rPr>
              <a:t> </a:t>
            </a:r>
            <a:r>
              <a:rPr lang="en-US" u="sng" dirty="0" smtClean="0">
                <a:solidFill>
                  <a:srgbClr val="0033CC"/>
                </a:solidFill>
              </a:rPr>
              <a:t>has</a:t>
            </a:r>
            <a:r>
              <a:rPr lang="en-US" dirty="0" smtClean="0">
                <a:solidFill>
                  <a:srgbClr val="0033CC"/>
                </a:solidFill>
              </a:rPr>
              <a:t> a center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en-US" dirty="0" smtClean="0">
                <a:solidFill>
                  <a:srgbClr val="0033CC"/>
                </a:solidFill>
              </a:rPr>
              <a:t>.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But a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dirty="0" smtClean="0">
                <a:solidFill>
                  <a:srgbClr val="0033CC"/>
                </a:solidFill>
              </a:rPr>
              <a:t> </a:t>
            </a:r>
            <a:r>
              <a:rPr lang="en-US" u="sng" dirty="0" smtClean="0">
                <a:solidFill>
                  <a:srgbClr val="0033CC"/>
                </a:solidFill>
              </a:rPr>
              <a:t>is not</a:t>
            </a:r>
            <a:r>
              <a:rPr lang="en-US" dirty="0" smtClean="0">
                <a:solidFill>
                  <a:srgbClr val="0033CC"/>
                </a:solidFill>
              </a:rPr>
              <a:t> a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en-US" dirty="0" smtClean="0">
                <a:solidFill>
                  <a:srgbClr val="0033CC"/>
                </a:solidFill>
              </a:rPr>
              <a:t>.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16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Abstract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Duck</a:t>
            </a:r>
            <a:r>
              <a:rPr lang="en-US" dirty="0" smtClean="0"/>
              <a:t> Superclass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9253"/>
            <a:ext cx="4381328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QuackBehavior.h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FlyBehavior.h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Duck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virtual ~Duck() {}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perform_quack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perform_fly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virtual void identify() = 0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protected: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QuackBehavior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quack_behavior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FlyBehavior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  *</a:t>
            </a:r>
            <a:r>
              <a:rPr lang="en-US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fly_behavior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6059" y="1299253"/>
            <a:ext cx="3640740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Duck.h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QuackBehavior.h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FlyBehavior.h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Duck::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perform_quack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quack_behavior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-&gt;quack()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void Duck::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perform_fly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fly_behavior</a:t>
            </a:r>
            <a:r>
              <a:rPr lang="en-US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-&gt;fly()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4634" y="4892024"/>
            <a:ext cx="291778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Quacking is delegated to 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the </a:t>
            </a:r>
            <a:r>
              <a:rPr lang="en-US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quack_behavior</a:t>
            </a:r>
            <a:r>
              <a:rPr lang="en-US" dirty="0" smtClean="0">
                <a:solidFill>
                  <a:srgbClr val="0033CC"/>
                </a:solidFill>
              </a:rPr>
              <a:t> object.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4634" y="5587395"/>
            <a:ext cx="267092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Flying is delegated to 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the </a:t>
            </a:r>
            <a:r>
              <a:rPr lang="en-US" b="1" dirty="0" err="1" smtClean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fly_behavior</a:t>
            </a:r>
            <a:r>
              <a:rPr lang="en-US" dirty="0" smtClean="0">
                <a:solidFill>
                  <a:srgbClr val="0033CC"/>
                </a:solidFill>
              </a:rPr>
              <a:t> object.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7141" y="1234464"/>
            <a:ext cx="82266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Duck.h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6249" y="1231006"/>
            <a:ext cx="103906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Duck.cpp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Quack 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3583" y="1325903"/>
            <a:ext cx="3943708" cy="4308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QuackBehavior.h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Quack : public 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QuackBehavior</a:t>
            </a:r>
            <a:endParaRPr lang="en-US" sz="1400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quack();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Squeak : public 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QuackBehavior</a:t>
            </a:r>
            <a:endParaRPr lang="en-US" sz="1400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quack();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Mute : public 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QuackBehavior</a:t>
            </a:r>
            <a:endParaRPr lang="en-US" sz="1400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quack();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78" y="1325903"/>
            <a:ext cx="3728906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iostream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Quack.h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using namespace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Quack::quack() 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&lt;&lt; "  Quack!" &lt;&lt;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 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Squeak::quack() 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 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&lt;&lt; "  Squeak!" &lt;&lt;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 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Mute::quack()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{}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1262" y="1234464"/>
            <a:ext cx="949299" cy="338554"/>
          </a:xfrm>
          <a:prstGeom prst="rect">
            <a:avLst/>
          </a:prstGeom>
          <a:solidFill>
            <a:srgbClr val="0033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Quack.h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6755" y="1234464"/>
            <a:ext cx="1165704" cy="338554"/>
          </a:xfrm>
          <a:prstGeom prst="rect">
            <a:avLst/>
          </a:prstGeom>
          <a:solidFill>
            <a:srgbClr val="0033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Quack.cpp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84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Fly 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740" y="1387098"/>
            <a:ext cx="3621504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FlyBehavior.h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Fly : public </a:t>
            </a:r>
            <a:r>
              <a:rPr lang="en-US" sz="1400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FlyBehavior</a:t>
            </a:r>
            <a:endParaRPr lang="en-US" sz="1400" b="1" dirty="0">
              <a:solidFill>
                <a:srgbClr val="008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fly();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NoFly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: public </a:t>
            </a:r>
            <a:r>
              <a:rPr lang="en-US" sz="1400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FlyBehavior</a:t>
            </a:r>
            <a:endParaRPr lang="en-US" sz="1400" b="1" dirty="0">
              <a:solidFill>
                <a:srgbClr val="008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fly();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9122" y="1387098"/>
            <a:ext cx="4265911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iostream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Fly.h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using namespace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Fly::fly()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&lt;&lt; " 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 can fly</a:t>
            </a:r>
            <a:r>
              <a:rPr lang="en-U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!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&lt;&lt;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NoFly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::fly()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&lt;&lt; " 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I can't fly</a:t>
            </a:r>
            <a:r>
              <a:rPr lang="en-U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!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&lt;&lt;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1304" y="1261666"/>
            <a:ext cx="61350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Fly.h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5935" y="1261666"/>
            <a:ext cx="82990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Fly.cpp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Mallard and Rubber Ducks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0123" y="1374933"/>
            <a:ext cx="351410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Duck.h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MallardDuck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: public Duck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MallardDuck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identify();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RubberDuck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: public Duck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RubberDuck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identify();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9122" y="1366386"/>
            <a:ext cx="3943708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using namespace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MallardDuck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MallardDuck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quack_behavior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= new Quack();</a:t>
            </a:r>
          </a:p>
          <a:p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fly_behavior</a:t>
            </a:r>
            <a:r>
              <a:rPr lang="en-US" sz="14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   = new Fly();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MallardDuck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::identify()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&lt;&lt; "Mallard duck" &lt;&lt;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RubberDuck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RubberDuck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quack_behavior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 = new Squeak();</a:t>
            </a:r>
          </a:p>
          <a:p>
            <a:r>
              <a:rPr lang="en-US" sz="14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fly_behavior</a:t>
            </a:r>
            <a:r>
              <a:rPr lang="en-US" sz="14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   = new </a:t>
            </a:r>
            <a:r>
              <a:rPr lang="en-US" sz="1400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NoFly</a:t>
            </a:r>
            <a:r>
              <a:rPr lang="en-US" sz="14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RubberDuck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::identify()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&lt;&lt; "Rubber duck" &lt;&lt;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446" y="1234464"/>
            <a:ext cx="1369221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DuckTypes.h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3933" y="1234464"/>
            <a:ext cx="1585627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DuckTypes.cpp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8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90488" y="1366386"/>
            <a:ext cx="573907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iostream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DuckTypes.h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using namespace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main()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MallardDuck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*mallard = new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MallardDuck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RubberDuck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*rubber  = new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RubberDuck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mallard-&gt;identify();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mallard-&gt;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perform_quack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    mallard-&gt;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perform_fly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&lt;&lt;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rubber-&gt;identify();</a:t>
            </a:r>
          </a:p>
          <a:p>
            <a:r>
              <a:rPr lang="en-US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    rubber-&gt;</a:t>
            </a:r>
            <a:r>
              <a:rPr lang="en-US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perform_quack</a:t>
            </a:r>
            <a:r>
              <a:rPr lang="en-US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    rubber-&gt;</a:t>
            </a:r>
            <a:r>
              <a:rPr lang="en-US" b="1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perform_fly</a:t>
            </a:r>
            <a:r>
              <a:rPr lang="en-US" b="1" dirty="0" smtClean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return 0;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49414" y="1247551"/>
            <a:ext cx="1415644" cy="338554"/>
          </a:xfrm>
          <a:prstGeom prst="rect">
            <a:avLst/>
          </a:prstGeom>
          <a:solidFill>
            <a:srgbClr val="0033CC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DuckTest.cpp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8342" y="4343390"/>
            <a:ext cx="147989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rgbClr val="0033CC"/>
                </a:solidFill>
              </a:rPr>
              <a:t>Set </a:t>
            </a:r>
            <a:r>
              <a:rPr lang="en-US" sz="1800" dirty="0" smtClean="0">
                <a:solidFill>
                  <a:srgbClr val="0033CC"/>
                </a:solidFill>
              </a:rPr>
              <a:t>behavior</a:t>
            </a:r>
          </a:p>
          <a:p>
            <a:r>
              <a:rPr lang="en-US" sz="1800" dirty="0" smtClean="0">
                <a:solidFill>
                  <a:srgbClr val="0033CC"/>
                </a:solidFill>
              </a:rPr>
              <a:t>at run time.</a:t>
            </a:r>
            <a:endParaRPr lang="en-US" sz="18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3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 on Encapsulated 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59" y="1215956"/>
            <a:ext cx="8046682" cy="4940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8154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“Has a” is Better Than “Is 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principle:</a:t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Composition is </a:t>
            </a:r>
            <a:r>
              <a:rPr lang="en-US" u="sng" dirty="0" smtClean="0"/>
              <a:t>more flexible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You can </a:t>
            </a:r>
            <a:r>
              <a:rPr lang="en-US" u="sng" dirty="0" smtClean="0"/>
              <a:t>set and change behavior</a:t>
            </a:r>
            <a:r>
              <a:rPr lang="en-US" dirty="0" smtClean="0"/>
              <a:t> at run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29528" y="1899951"/>
            <a:ext cx="588494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33CC"/>
                </a:solidFill>
              </a:rPr>
              <a:t>Favor </a:t>
            </a:r>
            <a:r>
              <a:rPr lang="en-US" sz="2800" u="sng" dirty="0">
                <a:solidFill>
                  <a:srgbClr val="0033CC"/>
                </a:solidFill>
              </a:rPr>
              <a:t>composition</a:t>
            </a:r>
            <a:r>
              <a:rPr lang="en-US" sz="2800" dirty="0">
                <a:solidFill>
                  <a:srgbClr val="0033CC"/>
                </a:solidFill>
              </a:rPr>
              <a:t> over inheritance</a:t>
            </a:r>
            <a:r>
              <a:rPr lang="en-US" sz="2800" dirty="0" smtClean="0">
                <a:solidFill>
                  <a:srgbClr val="0033CC"/>
                </a:solidFill>
              </a:rPr>
              <a:t>.</a:t>
            </a:r>
            <a:endParaRPr lang="en-US" sz="28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Point-Circle-Rectangle Revisited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3380" y="1261155"/>
            <a:ext cx="6479659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Point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Point(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x,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) : x(x),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) {}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virtual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~Point() {}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get_x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{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x; }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get_y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{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; }</a:t>
            </a:r>
          </a:p>
          <a:p>
            <a:endParaRPr lang="de-DE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move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dx,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) { x += dx;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+=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de-DE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b="1" dirty="0">
                <a:latin typeface="Courier New" charset="0"/>
                <a:ea typeface="Courier New" charset="0"/>
                <a:cs typeface="Courier New" charset="0"/>
              </a:rPr>
            </a:br>
            <a:endParaRPr lang="de-DE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 x, </a:t>
            </a:r>
            <a:r>
              <a:rPr lang="de-DE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de-DE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de-DE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6098" y="3915244"/>
            <a:ext cx="5121915" cy="2800767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Circle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Circle(Point center,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radius)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: center(center), radius(radius)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{}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Point center;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// composition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radius;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3512" y="6248400"/>
            <a:ext cx="302833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A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dirty="0" smtClean="0">
                <a:solidFill>
                  <a:srgbClr val="0033CC"/>
                </a:solidFill>
              </a:rPr>
              <a:t> </a:t>
            </a:r>
            <a:r>
              <a:rPr lang="en-US" u="sng" dirty="0" smtClean="0">
                <a:solidFill>
                  <a:srgbClr val="0033CC"/>
                </a:solidFill>
              </a:rPr>
              <a:t>has a</a:t>
            </a:r>
            <a:r>
              <a:rPr lang="en-US" dirty="0" smtClean="0">
                <a:solidFill>
                  <a:srgbClr val="0033CC"/>
                </a:solidFill>
              </a:rPr>
              <a:t> center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en-US" dirty="0" smtClean="0">
                <a:solidFill>
                  <a:srgbClr val="0033CC"/>
                </a:solidFill>
              </a:rPr>
              <a:t>.</a:t>
            </a:r>
            <a:endParaRPr lang="en-US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5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Point-Circle-Rectangle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0161" y="1417342"/>
            <a:ext cx="7343677" cy="4278094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Rectangle</a:t>
            </a:r>
            <a:endParaRPr lang="en-US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Rectangle(Point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upper_left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Point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lower_right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: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upper_left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upper_left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lower_right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lower_right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{}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void move(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dx,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  // override Point::move()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upper_left.move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(dx,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lower_right.move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(dx,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Point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upper_left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// composition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Point </a:t>
            </a:r>
            <a:r>
              <a:rPr lang="en-US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lower_right</a:t>
            </a:r>
            <a:r>
              <a:rPr lang="en-US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9268" y="4892024"/>
            <a:ext cx="172675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A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Rectangle</a:t>
            </a:r>
          </a:p>
          <a:p>
            <a:r>
              <a:rPr lang="en-US" u="sng" dirty="0" smtClean="0">
                <a:solidFill>
                  <a:srgbClr val="0033CC"/>
                </a:solidFill>
              </a:rPr>
              <a:t>has</a:t>
            </a:r>
            <a:r>
              <a:rPr lang="en-US" dirty="0" smtClean="0">
                <a:solidFill>
                  <a:srgbClr val="0033CC"/>
                </a:solidFill>
              </a:rPr>
              <a:t> two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en-US" dirty="0" smtClean="0">
                <a:solidFill>
                  <a:srgbClr val="0033CC"/>
                </a:solidFill>
              </a:rPr>
              <a:t>s</a:t>
            </a:r>
            <a:r>
              <a:rPr lang="en-US" dirty="0" smtClean="0">
                <a:solidFill>
                  <a:srgbClr val="0033CC"/>
                </a:solidFill>
              </a:rPr>
              <a:t>.</a:t>
            </a:r>
            <a:endParaRPr lang="en-US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70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Vector-Stack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2612" y="1254300"/>
            <a:ext cx="2547492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&lt;string&gt;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&lt;vector&gt;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using namespace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template&lt;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typename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T&gt;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Stack</a:t>
            </a:r>
            <a:endParaRPr lang="en-US" sz="1400" b="1" dirty="0" smtClean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Stack();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sz="14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push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(T item);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T </a:t>
            </a:r>
            <a:r>
              <a:rPr lang="en-US" sz="14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pop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vector&lt;T&gt; stack;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1665" y="1254300"/>
            <a:ext cx="4910319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template&lt;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typename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T&gt;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Stack&lt;T&gt;::push(T item)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stack.push_back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(item);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template&lt;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typename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T&gt;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 Stack&lt;T&gt;::pop()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T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top_item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stack.at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stack.size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 - 1);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stack.pop_back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return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top_item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34659" y="4458831"/>
            <a:ext cx="5447325" cy="2246769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main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Stack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string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mr-IN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stk.push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");</a:t>
            </a: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stk.push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");</a:t>
            </a: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stk.push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("C</a:t>
            </a:r>
            <a:r>
              <a:rPr lang="mr-IN" sz="1400" b="1" dirty="0" smtClean="0">
                <a:latin typeface="Courier New" charset="0"/>
                <a:ea typeface="Courier New" charset="0"/>
                <a:cs typeface="Courier New" charset="0"/>
              </a:rPr>
              <a:t>");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mr-IN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mr-IN" sz="1400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stk.erase</a:t>
            </a:r>
            <a:r>
              <a:rPr lang="mr-IN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400" b="1" dirty="0" err="1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stk.begin</a:t>
            </a:r>
            <a:r>
              <a:rPr lang="mr-IN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() + 1);  // </a:t>
            </a:r>
            <a:r>
              <a:rPr lang="en-US" sz="1400" b="1" dirty="0" smtClean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not allowed</a:t>
            </a:r>
            <a:endParaRPr lang="mr-IN" sz="1400" b="1" dirty="0">
              <a:solidFill>
                <a:srgbClr val="B23C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mr-IN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9268" y="5412938"/>
            <a:ext cx="222996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A stack </a:t>
            </a:r>
            <a:r>
              <a:rPr lang="en-US" u="sng" dirty="0" smtClean="0">
                <a:solidFill>
                  <a:srgbClr val="0033CC"/>
                </a:solidFill>
              </a:rPr>
              <a:t>is not</a:t>
            </a:r>
            <a:r>
              <a:rPr lang="en-US" dirty="0" smtClean="0">
                <a:solidFill>
                  <a:srgbClr val="0033CC"/>
                </a:solidFill>
              </a:rPr>
              <a:t> </a:t>
            </a:r>
            <a:r>
              <a:rPr lang="en-US" smtClean="0">
                <a:solidFill>
                  <a:srgbClr val="0033CC"/>
                </a:solidFill>
              </a:rPr>
              <a:t>a </a:t>
            </a:r>
            <a:r>
              <a:rPr lang="en-US" smtClean="0">
                <a:solidFill>
                  <a:srgbClr val="0033CC"/>
                </a:solidFill>
              </a:rPr>
              <a:t>vector</a:t>
            </a:r>
            <a:r>
              <a:rPr lang="en-US" dirty="0" smtClean="0">
                <a:solidFill>
                  <a:srgbClr val="0033CC"/>
                </a:solidFill>
              </a:rPr>
              <a:t>.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Point-Circle-Rectangle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402088"/>
          </a:xfrm>
        </p:spPr>
        <p:txBody>
          <a:bodyPr/>
          <a:lstStyle/>
          <a:p>
            <a:r>
              <a:rPr lang="en-US" dirty="0" smtClean="0"/>
              <a:t>Even worse!</a:t>
            </a:r>
          </a:p>
          <a:p>
            <a:pPr lvl="1"/>
            <a:r>
              <a:rPr lang="en-US" dirty="0" smtClean="0"/>
              <a:t>The upper-left corner is kept in the superclass.</a:t>
            </a:r>
          </a:p>
          <a:p>
            <a:pPr lvl="1"/>
            <a:r>
              <a:rPr lang="en-US" dirty="0" smtClean="0"/>
              <a:t>The lower-right corner is a member variable.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8757" y="2788927"/>
            <a:ext cx="6199133" cy="3847207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Rectangle :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public Point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Rectangle(Point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upper_left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, Point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lower_right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: Point(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upper_left.get_x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upper_left.get_y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()),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lower_right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lower_right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{}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move(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dx,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  // override Point::move()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Point::move(dx,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lower_right.move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(dx,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}</a:t>
            </a:r>
          </a:p>
          <a:p>
            <a:endParaRPr lang="en-US" sz="14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Point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lower_right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7907" y="5074902"/>
            <a:ext cx="1832553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A </a:t>
            </a:r>
            <a:r>
              <a:rPr lang="en-US" b="1" dirty="0" smtClean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Rectangle</a:t>
            </a:r>
          </a:p>
          <a:p>
            <a:r>
              <a:rPr lang="en-US" u="sng" dirty="0" smtClean="0">
                <a:solidFill>
                  <a:srgbClr val="0033CC"/>
                </a:solidFill>
              </a:rPr>
              <a:t>has</a:t>
            </a:r>
            <a:r>
              <a:rPr lang="en-US" dirty="0" smtClean="0">
                <a:solidFill>
                  <a:srgbClr val="0033CC"/>
                </a:solidFill>
              </a:rPr>
              <a:t> two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en-US" dirty="0" smtClean="0">
                <a:solidFill>
                  <a:srgbClr val="0033CC"/>
                </a:solidFill>
              </a:rPr>
              <a:t>s.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But a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Rectangle</a:t>
            </a:r>
          </a:p>
          <a:p>
            <a:r>
              <a:rPr lang="en-US" u="sng" dirty="0" smtClean="0">
                <a:solidFill>
                  <a:srgbClr val="0033CC"/>
                </a:solidFill>
              </a:rPr>
              <a:t>is not</a:t>
            </a:r>
            <a:r>
              <a:rPr lang="en-US" dirty="0" smtClean="0">
                <a:solidFill>
                  <a:srgbClr val="0033CC"/>
                </a:solidFill>
              </a:rPr>
              <a:t> a </a:t>
            </a:r>
            <a:r>
              <a:rPr lang="en-US" b="1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en-US" dirty="0" smtClean="0">
                <a:solidFill>
                  <a:srgbClr val="0033CC"/>
                </a:solidFill>
              </a:rPr>
              <a:t>.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3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Vector-Stack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734" y="1254300"/>
            <a:ext cx="3406702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&lt;string&gt;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#include &lt;vector&gt;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using namespace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template&lt;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typename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T&gt;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class Stack : </a:t>
            </a:r>
            <a:r>
              <a:rPr lang="en-US" sz="1400" b="1" dirty="0">
                <a:solidFill>
                  <a:srgbClr val="B23C00"/>
                </a:solidFill>
                <a:latin typeface="Courier New" charset="0"/>
                <a:ea typeface="Courier New" charset="0"/>
                <a:cs typeface="Courier New" charset="0"/>
              </a:rPr>
              <a:t>public vector&lt;T&gt;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public: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Stack();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void </a:t>
            </a:r>
            <a:r>
              <a:rPr lang="en-US" sz="14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push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(T item);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T </a:t>
            </a:r>
            <a:r>
              <a:rPr lang="en-US" sz="14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pop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9314" y="1251300"/>
            <a:ext cx="491031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template&lt;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typename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T&gt;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void Stack&lt;T&gt;::push(T item)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stack.push_back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(item);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template&lt;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typename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T&gt;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 Stack&lt;T&gt;::pop()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T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top_item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stack.at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stack.size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 - 1);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stack.pop_back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    return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top_item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6098" y="4458831"/>
            <a:ext cx="5125121" cy="2246769"/>
          </a:xfrm>
          <a:prstGeom prst="rect">
            <a:avLst/>
          </a:prstGeom>
          <a:solidFill>
            <a:srgbClr val="DEF0F2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main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Stack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string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mr-IN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stk.push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");</a:t>
            </a: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stk.push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");</a:t>
            </a: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stk.push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("C</a:t>
            </a:r>
            <a:r>
              <a:rPr lang="mr-IN" sz="1400" b="1" dirty="0" smtClean="0">
                <a:latin typeface="Courier New" charset="0"/>
                <a:ea typeface="Courier New" charset="0"/>
                <a:cs typeface="Courier New" charset="0"/>
              </a:rPr>
              <a:t>");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400" b="1" dirty="0">
                <a:latin typeface="Courier New" charset="0"/>
                <a:ea typeface="Courier New" charset="0"/>
                <a:cs typeface="Courier New" charset="0"/>
              </a:rPr>
            </a:br>
            <a:endParaRPr lang="mr-IN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stk.erase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stk.begin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() + 1);  //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remove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mr-IN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mr-IN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3001" y="4874329"/>
            <a:ext cx="1880643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</a:rPr>
              <a:t>What is wrong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with this code?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9268" y="5412938"/>
            <a:ext cx="222996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A stack </a:t>
            </a:r>
            <a:r>
              <a:rPr lang="en-US" u="sng" dirty="0" smtClean="0">
                <a:solidFill>
                  <a:srgbClr val="0033CC"/>
                </a:solidFill>
              </a:rPr>
              <a:t>is not</a:t>
            </a:r>
            <a:r>
              <a:rPr lang="en-US" dirty="0" smtClean="0">
                <a:solidFill>
                  <a:srgbClr val="0033CC"/>
                </a:solidFill>
              </a:rPr>
              <a:t> </a:t>
            </a:r>
            <a:r>
              <a:rPr lang="en-US" smtClean="0">
                <a:solidFill>
                  <a:srgbClr val="0033CC"/>
                </a:solidFill>
              </a:rPr>
              <a:t>a </a:t>
            </a:r>
            <a:r>
              <a:rPr lang="en-US" smtClean="0">
                <a:solidFill>
                  <a:srgbClr val="0033CC"/>
                </a:solidFill>
              </a:rPr>
              <a:t>vector</a:t>
            </a:r>
            <a:r>
              <a:rPr lang="en-US" dirty="0" smtClean="0">
                <a:solidFill>
                  <a:srgbClr val="0033CC"/>
                </a:solidFill>
              </a:rPr>
              <a:t>.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SimUDuck</a:t>
            </a:r>
            <a:r>
              <a:rPr lang="en-US" dirty="0"/>
              <a:t> Simulation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036332"/>
          </a:xfrm>
        </p:spPr>
        <p:txBody>
          <a:bodyPr/>
          <a:lstStyle/>
          <a:p>
            <a:r>
              <a:rPr lang="en-US" dirty="0" smtClean="0"/>
              <a:t>Use object-oriented design techniques </a:t>
            </a:r>
            <a:br>
              <a:rPr lang="en-US" dirty="0" smtClean="0"/>
            </a:br>
            <a:r>
              <a:rPr lang="en-US" dirty="0" smtClean="0"/>
              <a:t>to create a </a:t>
            </a:r>
            <a:r>
              <a:rPr lang="en-US" u="sng" dirty="0" smtClean="0"/>
              <a:t>duck simulation game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48684" y="2240293"/>
            <a:ext cx="8138115" cy="3870968"/>
            <a:chOff x="548684" y="2240293"/>
            <a:chExt cx="8138115" cy="38709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84" y="2331732"/>
              <a:ext cx="8138115" cy="377952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7680926" y="2240293"/>
              <a:ext cx="548634" cy="36575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217902" y="6059269"/>
            <a:ext cx="214994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</a:rPr>
              <a:t>Head First Design Patterns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by Eric &amp; Elisabeth Freeman</a:t>
            </a:r>
          </a:p>
          <a:p>
            <a:r>
              <a:rPr lang="en-US" sz="1200" dirty="0" smtClean="0">
                <a:solidFill>
                  <a:srgbClr val="0033CC"/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64537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SimUDuck</a:t>
            </a:r>
            <a:r>
              <a:rPr lang="en-US" dirty="0"/>
              <a:t> Simulation </a:t>
            </a:r>
            <a:r>
              <a:rPr lang="en-US" dirty="0" smtClean="0"/>
              <a:t>Game</a:t>
            </a:r>
            <a:r>
              <a:rPr lang="en-US" i="1" dirty="0" smtClean="0"/>
              <a:t>, cont’d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7698"/>
          </a:xfrm>
        </p:spPr>
        <p:txBody>
          <a:bodyPr/>
          <a:lstStyle/>
          <a:p>
            <a:r>
              <a:rPr lang="en-US" dirty="0" smtClean="0"/>
              <a:t>We need </a:t>
            </a:r>
            <a:r>
              <a:rPr lang="en-US" smtClean="0"/>
              <a:t>to make the ducks fly.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301" y="2173511"/>
            <a:ext cx="3242332" cy="3175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62" y="2057415"/>
            <a:ext cx="5228569" cy="39239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194965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Went Wrong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8" y="1234463"/>
            <a:ext cx="2834609" cy="3939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25" y="2606049"/>
            <a:ext cx="6797533" cy="35017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6815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Joe Thinks about 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89" y="1253041"/>
            <a:ext cx="6359222" cy="4995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8966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Interfaces?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22" y="1300775"/>
            <a:ext cx="4114755" cy="4962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780" y="6240055"/>
            <a:ext cx="1500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65000"/>
                  </a:schemeClr>
                </a:solidFill>
              </a:rPr>
              <a:t>Head First Design Patterns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by Eric &amp; Elisabeth Freeman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O’Reilly, 2004</a:t>
            </a:r>
          </a:p>
        </p:txBody>
      </p:sp>
    </p:spTree>
    <p:extLst>
      <p:ext uri="{BB962C8B-B14F-4D97-AF65-F5344CB8AC3E}">
        <p14:creationId xmlns:p14="http://schemas.microsoft.com/office/powerpoint/2010/main" val="6536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25385</TotalTime>
  <Words>821</Words>
  <Application>Microsoft Macintosh PowerPoint</Application>
  <PresentationFormat>On-screen Show (4:3)</PresentationFormat>
  <Paragraphs>465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Courier New</vt:lpstr>
      <vt:lpstr>ＭＳ Ｐゴシック</vt:lpstr>
      <vt:lpstr>Times New Roman</vt:lpstr>
      <vt:lpstr>Wingdings</vt:lpstr>
      <vt:lpstr>Arial</vt:lpstr>
      <vt:lpstr>Quadrant</vt:lpstr>
      <vt:lpstr>CMPE 135: Object-Oriented Analysis  and Design October 5 Class Meeting</vt:lpstr>
      <vt:lpstr>Point-Circle-Rectangle</vt:lpstr>
      <vt:lpstr>Point-Circle-Rectangle, cont’d</vt:lpstr>
      <vt:lpstr>Vector-Stack</vt:lpstr>
      <vt:lpstr>SimUDuck Simulation Game</vt:lpstr>
      <vt:lpstr>SimUDuck Simulation Game, cont’d</vt:lpstr>
      <vt:lpstr>Something Went Wrong</vt:lpstr>
      <vt:lpstr>Joe Thinks about Inheritance</vt:lpstr>
      <vt:lpstr>What about Interfaces?</vt:lpstr>
      <vt:lpstr>What about Interfaces? cont’d</vt:lpstr>
      <vt:lpstr>What about Interfaces? cont’d</vt:lpstr>
      <vt:lpstr>Encapsulate What Varies</vt:lpstr>
      <vt:lpstr>Design the Duck Behaviors</vt:lpstr>
      <vt:lpstr>Program to an Interface</vt:lpstr>
      <vt:lpstr>Implement the Duck Behaviors</vt:lpstr>
      <vt:lpstr>Code Reuse</vt:lpstr>
      <vt:lpstr>Delegate Duck Behaviors</vt:lpstr>
      <vt:lpstr>Delegate Duck Behaviors, cont’d</vt:lpstr>
      <vt:lpstr>Delegate Duck Behaviors, cont’d</vt:lpstr>
      <vt:lpstr>The Abstract Duck Superclass</vt:lpstr>
      <vt:lpstr>Implement Quack Behaviors</vt:lpstr>
      <vt:lpstr>Implement Fly Behaviors</vt:lpstr>
      <vt:lpstr>Create Mallard and Rubber Ducks</vt:lpstr>
      <vt:lpstr>Test Ducks</vt:lpstr>
      <vt:lpstr>The Big Picture on Encapsulated Behaviors</vt:lpstr>
      <vt:lpstr>“Has a” is Better Than “Is a”</vt:lpstr>
      <vt:lpstr>Point-Circle-Rectangle Revisited</vt:lpstr>
      <vt:lpstr>Point-Circle-Rectangle, cont’d</vt:lpstr>
      <vt:lpstr>Vector-Stack</vt:lpstr>
    </vt:vector>
  </TitlesOfParts>
  <Company>Apropos Logic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153: Concepts of Compiler Design</dc:title>
  <dc:creator>Ronald Mak</dc:creator>
  <cp:lastModifiedBy>Ronald Mak</cp:lastModifiedBy>
  <cp:revision>583</cp:revision>
  <dcterms:created xsi:type="dcterms:W3CDTF">2008-01-12T03:52:55Z</dcterms:created>
  <dcterms:modified xsi:type="dcterms:W3CDTF">2017-10-05T08:26:54Z</dcterms:modified>
</cp:coreProperties>
</file>